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7" r:id="rId3"/>
    <p:sldId id="324" r:id="rId4"/>
    <p:sldId id="325" r:id="rId5"/>
    <p:sldId id="320" r:id="rId6"/>
    <p:sldId id="322" r:id="rId7"/>
    <p:sldId id="32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00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208" y="7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2A976F-E7B3-47B4-BCF3-61C09D22D823}" type="datetimeFigureOut">
              <a:rPr lang="en-US" smtClean="0"/>
              <a:t>7/15/18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F6E67-1997-47AA-BFFE-976983F034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44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2 Marcador de notas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5364" name="3 Marcador de número de diapositiva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0D1F9B2-0745-4A50-A90B-744AA2855A49}" type="slidenum">
              <a:rPr lang="es-ES" altLang="en-US" sz="130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</a:t>
            </a:fld>
            <a:endParaRPr lang="es-ES" altLang="en-US" sz="13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2571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1DEEB-3132-41EA-99BA-1568C01021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BE031F-98D2-41CE-A9E8-A31F34459B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2A15C-7FBC-4932-A848-CAE290AFF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B8AD3-6134-4214-961C-524E82D49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45B7C-D771-4926-ADE0-B4538474A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604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4D678-62BF-4616-B6BC-1F691682C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04376-7641-4D21-89F3-A403574BB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DB785-CD8A-4283-A5D9-31B60796A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19A5-4B48-422D-B34D-00E9AC10C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02EDC-91A0-4405-8910-7E831C641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00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AA9A7-7B75-4BDF-84DB-CE19C5381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95AA2-F4F4-47E9-9C17-DE22A5F4B6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AB8C5-A956-427F-8849-2A7D6B691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E2D0C-B4FF-4974-8A55-FC92140E2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C1301-B2F4-4260-99F1-94A2459B8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0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5EE49-67A4-422B-AB51-44DCC18D0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CCB4E-EFBA-483E-BE58-74AED30A7F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C236C-7146-438B-A856-58A4D539E8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A567CC-0C89-4A65-BF53-B3138FBEC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0945A-FE10-4910-B47F-A337A1E4B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B3A31B-8195-4335-860C-9F331FAD1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575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6835-E216-4C94-A8E5-621D5DAA7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6DB0DA-4244-4277-A52A-1D57E84DB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1451C4-A39E-4646-AFA4-3BB630451B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1FF536-449B-4DB7-99DC-7FD2248161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957C0E-7CD7-4BEC-8303-6AF6B528D8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481D39-5089-4D65-A968-2B7706076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BB5CAC-A197-4A50-9B2D-19B253467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5B9720-E308-445A-947D-7FCCB299E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158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91181-F637-412E-9D63-A546973F6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403614-C4F9-45E8-B95E-B64A002CF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FF56DE-9917-40DB-9FC2-DA2D83A33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AFB65-1FC4-4974-A04F-D03B3E7DF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188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BD655-6290-42DF-AC8F-7747A620B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1AF12F-9E6C-4734-9DDD-2FC6EA52B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72E09F-1A59-4787-9D46-43E3A7185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32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7DAF7-1F61-4647-85AD-53C72CC98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122C1-F461-4D91-837F-AE12A0999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FF5297-C213-419C-A4BF-9AAFE1954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C6883-B877-4BFD-A699-EA6C8F4BF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A92E2-C6B1-44F9-B3BF-362A33B76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A699F-817A-4D12-9C2D-7F9C251CF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443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10502-AEA8-44BB-A889-0FED2C093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4CAF36-C92D-4780-B28B-966CC55F1F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E971D-8D5B-44B1-A518-00A7EF45C9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8F982-06A9-437D-82D4-931157F9F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89BBC1-38C0-42C1-98B8-F8E19A949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99E16-8BE2-4E49-A8BE-70B1F4F02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577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D9E38-AA6C-4495-9933-2A0583472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63B0E-CE99-4036-860A-D181F8AA2A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6000A-43A3-4DC7-86D8-6A5BE4CE9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8827C-ABD8-4E7C-919A-398094B88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4BF33-22A2-4993-ACBA-A422D8023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518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D0A4C7-713C-4EEE-8271-56AB957D39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3250C2-500A-4719-BA7F-9660AAD3B6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E5CD3-2E5B-49CB-AC84-FA264AA86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9FB61-3A6F-453B-B7D2-AB011B88C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0A552-1163-45F0-A195-5CCC9B35B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54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C313B6-A6F1-4363-B1E0-F3AB8A642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A219A9-9778-465C-AE47-BAE8B4DB4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CE00E-9281-4115-AFC8-87221B80FA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AA1FA-BED3-40AD-9F00-DD511EA142C4}" type="datetimeFigureOut">
              <a:rPr lang="en-US" smtClean="0"/>
              <a:t>7/15/18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0E5DF-386B-42B3-ADC9-3DF791640D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D578C-5F5E-476B-835E-A78FD9017B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A4C0B-0889-4662-BD2A-DBB1D7EDC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07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3.mp4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5" Type="http://schemas.microsoft.com/office/2007/relationships/media" Target="../media/media4.mp4"/><Relationship Id="rId10" Type="http://schemas.openxmlformats.org/officeDocument/2006/relationships/image" Target="../media/image8.png"/><Relationship Id="rId4" Type="http://schemas.openxmlformats.org/officeDocument/2006/relationships/video" Target="../media/media3.mp4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6.mp4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video" Target="../media/media7.mp4"/><Relationship Id="rId5" Type="http://schemas.microsoft.com/office/2007/relationships/media" Target="../media/media7.mp4"/><Relationship Id="rId10" Type="http://schemas.openxmlformats.org/officeDocument/2006/relationships/image" Target="../media/image11.png"/><Relationship Id="rId4" Type="http://schemas.openxmlformats.org/officeDocument/2006/relationships/video" Target="../media/media6.mp4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9.mp4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mp4"/><Relationship Id="rId5" Type="http://schemas.microsoft.com/office/2007/relationships/media" Target="../media/media10.mp4"/><Relationship Id="rId10" Type="http://schemas.openxmlformats.org/officeDocument/2006/relationships/image" Target="../media/image14.png"/><Relationship Id="rId4" Type="http://schemas.openxmlformats.org/officeDocument/2006/relationships/video" Target="../media/media9.mp4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1056000" y="1799999"/>
            <a:ext cx="10080000" cy="1260000"/>
          </a:xfrm>
        </p:spPr>
        <p:txBody>
          <a:bodyPr lIns="72000" tIns="72000" rIns="72000" bIns="72000">
            <a:noAutofit/>
          </a:bodyPr>
          <a:lstStyle/>
          <a:p>
            <a:pPr>
              <a:lnSpc>
                <a:spcPct val="100000"/>
              </a:lnSpc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M43581- Results of FTV-Wei project: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Real-time free-viewpoint videoconferencing system</a:t>
            </a:r>
            <a:endParaRPr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2 Subtítulo"/>
          <p:cNvSpPr>
            <a:spLocks noGrp="1"/>
          </p:cNvSpPr>
          <p:nvPr>
            <p:ph type="subTitle" idx="1"/>
          </p:nvPr>
        </p:nvSpPr>
        <p:spPr>
          <a:xfrm>
            <a:off x="1056000" y="3959996"/>
            <a:ext cx="10080000" cy="1800000"/>
          </a:xfrm>
        </p:spPr>
        <p:txBody>
          <a:bodyPr lIns="72000" tIns="72000" rIns="72000" bIns="72000">
            <a:normAutofit/>
          </a:bodyPr>
          <a:lstStyle/>
          <a:p>
            <a:pPr algn="just">
              <a:lnSpc>
                <a:spcPct val="120000"/>
              </a:lnSpc>
            </a:pPr>
            <a:r>
              <a:rPr lang="es-E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Grupo de Tratamiento de Imágenes, Universidad Politécnica de Madrid</a:t>
            </a:r>
          </a:p>
          <a:p>
            <a:pPr marL="373063" lvl="1" algn="just">
              <a:lnSpc>
                <a:spcPct val="120000"/>
              </a:lnSpc>
            </a:pPr>
            <a:r>
              <a:rPr lang="es-E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Pablo </a:t>
            </a:r>
            <a:r>
              <a:rPr lang="es-E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Carballeira</a:t>
            </a:r>
            <a:r>
              <a:rPr lang="es-E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Daniel </a:t>
            </a:r>
            <a:r>
              <a:rPr lang="es-E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Berjón</a:t>
            </a:r>
            <a:r>
              <a:rPr lang="es-E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Sergio Arnaldo, Carlos Carmona, Daniel Corregidor, Carmen Doblado, M. Mar Martín, Julián Cabrera, César Díaz, </a:t>
            </a:r>
            <a:r>
              <a:rPr lang="es-ES" altLang="en-US" sz="1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Francisco Morán</a:t>
            </a:r>
            <a:r>
              <a:rPr lang="es-E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Narciso García</a:t>
            </a:r>
          </a:p>
          <a:p>
            <a:pPr algn="just">
              <a:lnSpc>
                <a:spcPct val="120000"/>
              </a:lnSpc>
            </a:pPr>
            <a:r>
              <a:rPr lang="es-ES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Huawei</a:t>
            </a:r>
            <a:r>
              <a:rPr lang="es-E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Technologies Co., Ltd.</a:t>
            </a:r>
            <a:endParaRPr lang="es-ES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图片 1" descr="HW_POS_RGB_Vertical">
            <a:extLst>
              <a:ext uri="{FF2B5EF4-FFF2-40B4-BE49-F238E27FC236}">
                <a16:creationId xmlns:a16="http://schemas.microsoft.com/office/drawing/2014/main" id="{25B59FF5-6DAF-4CD5-93FC-5A919E871A14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11198000" y="138163"/>
            <a:ext cx="803501" cy="798196"/>
          </a:xfrm>
          <a:prstGeom prst="rect">
            <a:avLst/>
          </a:prstGeom>
        </p:spPr>
      </p:pic>
      <p:pic>
        <p:nvPicPr>
          <p:cNvPr id="5" name="Image2" descr="C:\Documents and Settings\fjn\Escritorio\Asignatura 3DTV\gti.png">
            <a:extLst>
              <a:ext uri="{FF2B5EF4-FFF2-40B4-BE49-F238E27FC236}">
                <a16:creationId xmlns:a16="http://schemas.microsoft.com/office/drawing/2014/main" id="{A65D6996-D043-46E1-A30B-0121DD08580B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 bwMode="auto">
          <a:xfrm>
            <a:off x="196967" y="264970"/>
            <a:ext cx="686435" cy="610787"/>
          </a:xfrm>
          <a:prstGeom prst="rect">
            <a:avLst/>
          </a:prstGeom>
        </p:spPr>
      </p:pic>
      <p:pic>
        <p:nvPicPr>
          <p:cNvPr id="6" name="Picture 5" descr="C:\Documents and Settings\fjn\Escritorio\Asignatura 3DTV\logo_UPM_tr.gif">
            <a:extLst>
              <a:ext uri="{FF2B5EF4-FFF2-40B4-BE49-F238E27FC236}">
                <a16:creationId xmlns:a16="http://schemas.microsoft.com/office/drawing/2014/main" id="{0A7B24E3-C2AB-44D2-8C9B-D4C143373E36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 bwMode="auto">
          <a:xfrm>
            <a:off x="1046893" y="138163"/>
            <a:ext cx="1020511" cy="79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426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C12D7E8-A20D-4F8E-9D6C-0DDF5C44D1CD}"/>
              </a:ext>
            </a:extLst>
          </p:cNvPr>
          <p:cNvGrpSpPr/>
          <p:nvPr/>
        </p:nvGrpSpPr>
        <p:grpSpPr>
          <a:xfrm>
            <a:off x="838200" y="833356"/>
            <a:ext cx="10515600" cy="2014779"/>
            <a:chOff x="471618" y="4947920"/>
            <a:chExt cx="10393954" cy="1567900"/>
          </a:xfrm>
        </p:grpSpPr>
        <p:sp>
          <p:nvSpPr>
            <p:cNvPr id="5" name="Rounded Rectangle 12">
              <a:extLst>
                <a:ext uri="{FF2B5EF4-FFF2-40B4-BE49-F238E27FC236}">
                  <a16:creationId xmlns:a16="http://schemas.microsoft.com/office/drawing/2014/main" id="{04228765-DD60-46A6-BB47-635924CFE112}"/>
                </a:ext>
              </a:extLst>
            </p:cNvPr>
            <p:cNvSpPr/>
            <p:nvPr/>
          </p:nvSpPr>
          <p:spPr>
            <a:xfrm>
              <a:off x="1293866" y="5252720"/>
              <a:ext cx="1816487" cy="934720"/>
            </a:xfrm>
            <a:prstGeom prst="roundRect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002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/>
                <a:t>CAPTURE</a:t>
              </a:r>
            </a:p>
          </p:txBody>
        </p:sp>
        <p:sp>
          <p:nvSpPr>
            <p:cNvPr id="6" name="Rounded Rectangle 13">
              <a:extLst>
                <a:ext uri="{FF2B5EF4-FFF2-40B4-BE49-F238E27FC236}">
                  <a16:creationId xmlns:a16="http://schemas.microsoft.com/office/drawing/2014/main" id="{4F1A09C4-300D-438A-9D89-2E8DD7268609}"/>
                </a:ext>
              </a:extLst>
            </p:cNvPr>
            <p:cNvSpPr/>
            <p:nvPr/>
          </p:nvSpPr>
          <p:spPr>
            <a:xfrm>
              <a:off x="3881216" y="5252720"/>
              <a:ext cx="1820306" cy="934720"/>
            </a:xfrm>
            <a:prstGeom prst="roundRect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001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/>
                <a:t>TRANSMISSION</a:t>
              </a:r>
              <a:endParaRPr lang="en-US" dirty="0"/>
            </a:p>
          </p:txBody>
        </p:sp>
        <p:sp>
          <p:nvSpPr>
            <p:cNvPr id="7" name="Rounded Rectangle 14">
              <a:extLst>
                <a:ext uri="{FF2B5EF4-FFF2-40B4-BE49-F238E27FC236}">
                  <a16:creationId xmlns:a16="http://schemas.microsoft.com/office/drawing/2014/main" id="{EEB9895B-F000-4DC1-A54E-889187BC7B19}"/>
                </a:ext>
              </a:extLst>
            </p:cNvPr>
            <p:cNvSpPr/>
            <p:nvPr/>
          </p:nvSpPr>
          <p:spPr>
            <a:xfrm>
              <a:off x="6472385" y="5232400"/>
              <a:ext cx="1820306" cy="934720"/>
            </a:xfrm>
            <a:prstGeom prst="roundRect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001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/>
                <a:t>SYNTHESIS</a:t>
              </a:r>
            </a:p>
          </p:txBody>
        </p:sp>
        <p:sp>
          <p:nvSpPr>
            <p:cNvPr id="8" name="Rounded Rectangle 15">
              <a:extLst>
                <a:ext uri="{FF2B5EF4-FFF2-40B4-BE49-F238E27FC236}">
                  <a16:creationId xmlns:a16="http://schemas.microsoft.com/office/drawing/2014/main" id="{E7E1396D-0D2B-45C8-9630-2333AEC50B4D}"/>
                </a:ext>
              </a:extLst>
            </p:cNvPr>
            <p:cNvSpPr/>
            <p:nvPr/>
          </p:nvSpPr>
          <p:spPr>
            <a:xfrm>
              <a:off x="9045266" y="5239088"/>
              <a:ext cx="1820306" cy="934720"/>
            </a:xfrm>
            <a:prstGeom prst="roundRect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001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/>
                <a:t>MOBILE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45D3131-B525-4DB5-B345-18ADA2561813}"/>
                </a:ext>
              </a:extLst>
            </p:cNvPr>
            <p:cNvGrpSpPr/>
            <p:nvPr/>
          </p:nvGrpSpPr>
          <p:grpSpPr>
            <a:xfrm>
              <a:off x="471618" y="4947920"/>
              <a:ext cx="8587293" cy="1567900"/>
              <a:chOff x="471618" y="4947920"/>
              <a:chExt cx="8587293" cy="1567900"/>
            </a:xfrm>
          </p:grpSpPr>
          <p:sp>
            <p:nvSpPr>
              <p:cNvPr id="10" name="Rounded Rectangle 17">
                <a:extLst>
                  <a:ext uri="{FF2B5EF4-FFF2-40B4-BE49-F238E27FC236}">
                    <a16:creationId xmlns:a16="http://schemas.microsoft.com/office/drawing/2014/main" id="{0C1CD9DB-53E9-4321-88B2-968FF9B26D04}"/>
                  </a:ext>
                </a:extLst>
              </p:cNvPr>
              <p:cNvSpPr/>
              <p:nvPr/>
            </p:nvSpPr>
            <p:spPr>
              <a:xfrm>
                <a:off x="471618" y="5906220"/>
                <a:ext cx="1644496" cy="609600"/>
              </a:xfrm>
              <a:prstGeom prst="round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/>
                  <a:t>SYNCHRONIZATION</a:t>
                </a:r>
              </a:p>
            </p:txBody>
          </p:sp>
          <p:sp>
            <p:nvSpPr>
              <p:cNvPr id="11" name="Notched Right Arrow 18">
                <a:extLst>
                  <a:ext uri="{FF2B5EF4-FFF2-40B4-BE49-F238E27FC236}">
                    <a16:creationId xmlns:a16="http://schemas.microsoft.com/office/drawing/2014/main" id="{3068DCB7-8978-4279-899F-2207FB2A38D4}"/>
                  </a:ext>
                </a:extLst>
              </p:cNvPr>
              <p:cNvSpPr/>
              <p:nvPr/>
            </p:nvSpPr>
            <p:spPr>
              <a:xfrm>
                <a:off x="3110353" y="5567680"/>
                <a:ext cx="770863" cy="304800"/>
              </a:xfrm>
              <a:prstGeom prst="notched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2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Notched Right Arrow 19">
                <a:extLst>
                  <a:ext uri="{FF2B5EF4-FFF2-40B4-BE49-F238E27FC236}">
                    <a16:creationId xmlns:a16="http://schemas.microsoft.com/office/drawing/2014/main" id="{DC892039-157E-4CA3-8A54-17053E77C6E6}"/>
                  </a:ext>
                </a:extLst>
              </p:cNvPr>
              <p:cNvSpPr/>
              <p:nvPr/>
            </p:nvSpPr>
            <p:spPr>
              <a:xfrm>
                <a:off x="5715167" y="5567646"/>
                <a:ext cx="770863" cy="304800"/>
              </a:xfrm>
              <a:prstGeom prst="notched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2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Notched Right Arrow 20">
                <a:extLst>
                  <a:ext uri="{FF2B5EF4-FFF2-40B4-BE49-F238E27FC236}">
                    <a16:creationId xmlns:a16="http://schemas.microsoft.com/office/drawing/2014/main" id="{58C8D333-F728-4A7F-AD44-0F4830B93213}"/>
                  </a:ext>
                </a:extLst>
              </p:cNvPr>
              <p:cNvSpPr/>
              <p:nvPr/>
            </p:nvSpPr>
            <p:spPr>
              <a:xfrm>
                <a:off x="8288048" y="5574334"/>
                <a:ext cx="770863" cy="304800"/>
              </a:xfrm>
              <a:prstGeom prst="notched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2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Rounded Rectangle 21">
                <a:extLst>
                  <a:ext uri="{FF2B5EF4-FFF2-40B4-BE49-F238E27FC236}">
                    <a16:creationId xmlns:a16="http://schemas.microsoft.com/office/drawing/2014/main" id="{714DF02D-A5C4-4605-8EB1-7CD0BD345B04}"/>
                  </a:ext>
                </a:extLst>
              </p:cNvPr>
              <p:cNvSpPr/>
              <p:nvPr/>
            </p:nvSpPr>
            <p:spPr>
              <a:xfrm>
                <a:off x="619796" y="4947920"/>
                <a:ext cx="1320850" cy="609600"/>
              </a:xfrm>
              <a:prstGeom prst="round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/>
                  <a:t>CALIBRATION</a:t>
                </a:r>
                <a:endParaRPr lang="en-US" sz="1400" dirty="0"/>
              </a:p>
            </p:txBody>
          </p:sp>
        </p:grpSp>
      </p:grp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50FF9D38-0B93-48D9-9D26-99E16A645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000" y="3428998"/>
            <a:ext cx="10080000" cy="3060000"/>
          </a:xfrm>
        </p:spPr>
        <p:txBody>
          <a:bodyPr lIns="72000" tIns="72000" rIns="72000" bIns="72000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End-to-end real-time free-viewpoint videoconferencing system</a:t>
            </a:r>
          </a:p>
          <a:p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1338" lvl="1" indent="-317500">
              <a:buFont typeface="Wingdings" pitchFamily="2" charset="2"/>
              <a:buChar char="Ø"/>
            </a:pP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Consumer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-grade cameras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providing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RGB+D (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depth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) data</a:t>
            </a:r>
          </a:p>
          <a:p>
            <a:pPr marL="541338" lvl="1" indent="-3175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Off-the-shelf hardware</a:t>
            </a:r>
          </a:p>
          <a:p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Real time ⇒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delay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Novel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view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synthesis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algorithm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and RGB+D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processing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Coding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transmission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based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MPEG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903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4F28B433-6E42-4111-AF2D-B3AF4E626FA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6375423"/>
              </p:ext>
            </p:extLst>
          </p:nvPr>
        </p:nvGraphicFramePr>
        <p:xfrm>
          <a:off x="95250" y="894272"/>
          <a:ext cx="11958241" cy="57510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Document" r:id="rId3" imgW="6117040" imgH="2941556" progId="Word.Document.12">
                  <p:embed/>
                </p:oleObj>
              </mc:Choice>
              <mc:Fallback>
                <p:oleObj name="Document" r:id="rId3" imgW="6117040" imgH="294155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5250" y="894272"/>
                        <a:ext cx="11958241" cy="57510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4211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139CB-3688-4B4A-91AF-2C11F0E7A722}" type="slidenum">
              <a:rPr lang="en-US" smtClean="0"/>
              <a:t>4</a:t>
            </a:fld>
            <a:endParaRPr lang="en-US"/>
          </a:p>
        </p:txBody>
      </p:sp>
      <p:pic>
        <p:nvPicPr>
          <p:cNvPr id="2" name="m43581">
            <a:hlinkClick r:id="" action="ppaction://media"/>
            <a:extLst>
              <a:ext uri="{FF2B5EF4-FFF2-40B4-BE49-F238E27FC236}">
                <a16:creationId xmlns:a16="http://schemas.microsoft.com/office/drawing/2014/main" id="{23FAC606-92FD-9D48-BC75-6027E75C2C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39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20180405_sofa_boomerang_1080_vsrs_COMPRESSE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84108" y="1649581"/>
            <a:ext cx="8458200" cy="4757738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139CB-3688-4B4A-91AF-2C11F0E7A722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239432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COMPLETE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39434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BASIC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39433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VSRS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433388" y="537949"/>
            <a:ext cx="11353800" cy="108683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Helvetica" panose="020B0604020202020204" pitchFamily="34" charset="0"/>
                <a:cs typeface="Helvetica" panose="020B0604020202020204" pitchFamily="34" charset="0"/>
              </a:rPr>
              <a:t>View synthesis results and comparison with VSRS</a:t>
            </a:r>
          </a:p>
        </p:txBody>
      </p:sp>
      <p:pic>
        <p:nvPicPr>
          <p:cNvPr id="13" name="20180405_sofa_boomerang_1080_basic_COMPRESSED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81188" y="1650158"/>
            <a:ext cx="8458200" cy="4757738"/>
          </a:xfrm>
          <a:prstGeom prst="rect">
            <a:avLst/>
          </a:prstGeom>
        </p:spPr>
      </p:pic>
      <p:pic>
        <p:nvPicPr>
          <p:cNvPr id="14" name="20180405_sofa_boomerang_1080_fgbg_COMPRESSED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882648" y="1649747"/>
            <a:ext cx="8458200" cy="475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66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0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26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3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5" grpId="0"/>
      <p:bldP spid="7" grpId="0"/>
      <p:bldP spid="7" grpId="1"/>
      <p:bldP spid="7" grpId="2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20180412_movement_in_bg_boomerang_1080_vsrs_COMPRESSE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09408" y="1641163"/>
            <a:ext cx="8453120" cy="475488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139CB-3688-4B4A-91AF-2C11F0E7A722}" type="slidenum">
              <a:rPr lang="en-US" smtClean="0"/>
              <a:t>6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239432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COMPLETE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39434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BASIC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39433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VSRS</a:t>
            </a:r>
          </a:p>
        </p:txBody>
      </p:sp>
      <p:pic>
        <p:nvPicPr>
          <p:cNvPr id="14" name="20180412_movement_in_bg_boomerang_1080_basic_COMPRESSED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09408" y="1641163"/>
            <a:ext cx="8453120" cy="4754880"/>
          </a:xfrm>
          <a:prstGeom prst="rect">
            <a:avLst/>
          </a:prstGeom>
        </p:spPr>
      </p:pic>
      <p:pic>
        <p:nvPicPr>
          <p:cNvPr id="15" name="20180412_movement_in_bg_boomerang_1080_fgbg_COMPRESSED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09408" y="1641163"/>
            <a:ext cx="8453120" cy="475488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7272EB7-8754-4DA4-86E6-2DC69A44EC87}"/>
              </a:ext>
            </a:extLst>
          </p:cNvPr>
          <p:cNvSpPr txBox="1">
            <a:spLocks/>
          </p:cNvSpPr>
          <p:nvPr/>
        </p:nvSpPr>
        <p:spPr>
          <a:xfrm>
            <a:off x="433388" y="537949"/>
            <a:ext cx="11353800" cy="108683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Helvetica" panose="020B0604020202020204" pitchFamily="34" charset="0"/>
                <a:cs typeface="Helvetica" panose="020B0604020202020204" pitchFamily="34" charset="0"/>
              </a:rPr>
              <a:t>View synthesis results and comparison with VSRS</a:t>
            </a:r>
          </a:p>
        </p:txBody>
      </p:sp>
    </p:spTree>
    <p:extLst>
      <p:ext uri="{BB962C8B-B14F-4D97-AF65-F5344CB8AC3E}">
        <p14:creationId xmlns:p14="http://schemas.microsoft.com/office/powerpoint/2010/main" val="268511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0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2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3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5" grpId="0"/>
      <p:bldP spid="7" grpId="0"/>
      <p:bldP spid="7" grpId="1"/>
      <p:bldP spid="7" grpId="2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vsrs_7Mbp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09408" y="1644405"/>
            <a:ext cx="8462633" cy="4760231"/>
          </a:xfrm>
          <a:prstGeom prst="rect">
            <a:avLst/>
          </a:prstGeom>
        </p:spPr>
      </p:pic>
      <p:pic>
        <p:nvPicPr>
          <p:cNvPr id="11" name="basic_7Mbps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09409" y="1638145"/>
            <a:ext cx="8455743" cy="475635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139CB-3688-4B4A-91AF-2C11F0E7A722}" type="slidenum">
              <a:rPr lang="en-US" smtClean="0"/>
              <a:t>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239432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COMPLETE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39434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BASIC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39433" y="1199886"/>
            <a:ext cx="208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>
                <a:solidFill>
                  <a:schemeClr val="bg1">
                    <a:lumMod val="65000"/>
                  </a:schemeClr>
                </a:solidFill>
              </a:rPr>
              <a:t>VSRS</a:t>
            </a:r>
          </a:p>
        </p:txBody>
      </p:sp>
      <p:pic>
        <p:nvPicPr>
          <p:cNvPr id="3" name="fgbg_13Mbps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09409" y="1643213"/>
            <a:ext cx="8455742" cy="4756355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13B380C4-9962-460D-B8F2-9A556AA2CAF8}"/>
              </a:ext>
            </a:extLst>
          </p:cNvPr>
          <p:cNvSpPr txBox="1">
            <a:spLocks/>
          </p:cNvSpPr>
          <p:nvPr/>
        </p:nvSpPr>
        <p:spPr>
          <a:xfrm>
            <a:off x="433388" y="537949"/>
            <a:ext cx="11353800" cy="108683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Helvetica" panose="020B0604020202020204" pitchFamily="34" charset="0"/>
                <a:cs typeface="Helvetica" panose="020B0604020202020204" pitchFamily="34" charset="0"/>
              </a:rPr>
              <a:t>View synthesis results and comparison with VSRS</a:t>
            </a:r>
          </a:p>
        </p:txBody>
      </p:sp>
    </p:spTree>
    <p:extLst>
      <p:ext uri="{BB962C8B-B14F-4D97-AF65-F5344CB8AC3E}">
        <p14:creationId xmlns:p14="http://schemas.microsoft.com/office/powerpoint/2010/main" val="364281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2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9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92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5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2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3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5" grpId="0"/>
      <p:bldP spid="7" grpId="0"/>
      <p:bldP spid="7" grpId="1"/>
      <p:bldP spid="7" grpId="2"/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Custom 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140</Words>
  <Application>Microsoft Macintosh PowerPoint</Application>
  <PresentationFormat>Widescreen</PresentationFormat>
  <Paragraphs>34</Paragraphs>
  <Slides>7</Slides>
  <Notes>1</Notes>
  <HiddenSlides>0</HiddenSlides>
  <MMClips>10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Calibri Light</vt:lpstr>
      <vt:lpstr>Helvetica</vt:lpstr>
      <vt:lpstr>Times New Roman</vt:lpstr>
      <vt:lpstr>Wingdings</vt:lpstr>
      <vt:lpstr>Office Theme</vt:lpstr>
      <vt:lpstr>Document</vt:lpstr>
      <vt:lpstr>M43581- Results of FTV-Wei project: Real-time free-viewpoint videoconferencing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pcl</dc:creator>
  <cp:lastModifiedBy>Francisco Morán Burgos</cp:lastModifiedBy>
  <cp:revision>22</cp:revision>
  <dcterms:created xsi:type="dcterms:W3CDTF">2018-07-02T10:20:41Z</dcterms:created>
  <dcterms:modified xsi:type="dcterms:W3CDTF">2018-07-15T08:45:34Z</dcterms:modified>
</cp:coreProperties>
</file>